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6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4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1A"/>
    <a:srgbClr val="676762"/>
    <a:srgbClr val="E30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94" y="108"/>
      </p:cViewPr>
      <p:guideLst>
        <p:guide orient="horz" pos="3256"/>
        <p:guide pos="2160"/>
        <p:guide orient="horz" pos="54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5B02F-DD31-43C2-B5AC-155088356D44}" type="datetimeFigureOut">
              <a:rPr lang="de-DE"/>
              <a:t>19.07.2017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902BB-9083-4C8F-9E20-ED91497D66C6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60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902BB-9083-4C8F-9E20-ED91497D66C6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7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005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8475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213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669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547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1475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06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809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194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651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666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624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microsoft.com/office/2007/relationships/hdphoto" Target="../media/hdphoto2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hyperlink" Target="http://www.50anniversary.ch/it" TargetMode="External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/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007" r="-102" b="18627"/>
          <a:stretch/>
        </p:blipFill>
        <p:spPr>
          <a:xfrm>
            <a:off x="0" y="-2427"/>
            <a:ext cx="6864967" cy="298966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A69FA52-2998-49AF-A1FD-33A5E74EC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296"/>
            <a:ext cx="6861483" cy="825470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DA830A93-1071-47D5-B6CF-53E9DCB8A031}"/>
              </a:ext>
            </a:extLst>
          </p:cNvPr>
          <p:cNvSpPr/>
          <p:nvPr>
            <p:extLst>
              <p:ext uri="{D42A27DB-BD31-4B8C-83A1-F6EECF244321}">
                <p14:modId xmlns:p14="http://schemas.microsoft.com/office/powerpoint/2010/main" val="2244962450"/>
              </p:ext>
            </p:extLst>
          </p:nvPr>
        </p:nvSpPr>
        <p:spPr>
          <a:xfrm>
            <a:off x="187942" y="5695950"/>
            <a:ext cx="6421744" cy="156966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it-IT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SPECIAL OLYMPICS FESTEGGIA IL SUO ANNIVERSARIO: FESTEGGIATE ANCHE VOI!</a:t>
            </a:r>
          </a:p>
          <a:p>
            <a:pPr algn="ctr"/>
            <a:endParaRPr lang="fr-FR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it-IT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Partecipate all’anniversario e aiutate anche voi a dimostrare considerazione nei confronti delle persone con disabilità mentale.</a:t>
            </a:r>
            <a:endParaRPr lang="de-CH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5EC85E0-2C6B-4E86-870E-9AD1358CCC6F}"/>
              </a:ext>
            </a:extLst>
          </p:cNvPr>
          <p:cNvSpPr/>
          <p:nvPr/>
        </p:nvSpPr>
        <p:spPr>
          <a:xfrm>
            <a:off x="191560" y="3870457"/>
            <a:ext cx="6393216" cy="1815882"/>
          </a:xfrm>
          <a:prstGeom prst="rect">
            <a:avLst/>
          </a:prstGeom>
        </p:spPr>
        <p:txBody>
          <a:bodyPr wrap="square" lIns="108000" rIns="108000">
            <a:spAutoFit/>
          </a:bodyPr>
          <a:lstStyle/>
          <a:p>
            <a:pPr algn="just">
              <a:spcAft>
                <a:spcPts val="0"/>
              </a:spcAft>
            </a:pPr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Special </a:t>
            </a:r>
            <a:r>
              <a:rPr lang="it-IT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Olympics</a:t>
            </a:r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è il più grande movimento sportivo del mondo per persone con disabilità mentale ed è stato fondato nel 1968 da Eunice Kennedy </a:t>
            </a:r>
            <a:r>
              <a:rPr lang="it-IT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Shriver</a:t>
            </a:r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de-CH" sz="1400" dirty="0">
              <a:solidFill>
                <a:srgbClr val="676762"/>
              </a:solidFill>
              <a:latin typeface="Ubuntu" panose="020B0504030602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Nel 2018 il movimento celebra il suo 50° anniversario e tutto il mondo parteciperà ai festeggiamenti, in quanto Special </a:t>
            </a:r>
            <a:r>
              <a:rPr lang="it-IT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Olympics</a:t>
            </a:r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è attivo in 169 paesi. Nell’anno dell’anniversario si terranno numerose attività in ogni regione della Svizzera.</a:t>
            </a:r>
            <a:endParaRPr lang="de-CH" sz="1400" dirty="0">
              <a:solidFill>
                <a:srgbClr val="676762"/>
              </a:solidFill>
              <a:latin typeface="Ubuntu" panose="020B0504030602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EF27466-69BE-478C-9F13-B4EE1D13D7F0}"/>
              </a:ext>
            </a:extLst>
          </p:cNvPr>
          <p:cNvSpPr/>
          <p:nvPr/>
        </p:nvSpPr>
        <p:spPr>
          <a:xfrm>
            <a:off x="187941" y="8509134"/>
            <a:ext cx="1656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it-IT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Promuovere la salute e la forma fisica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4D26E5F-B34F-43B2-9709-912C3E5C3861}"/>
              </a:ext>
            </a:extLst>
          </p:cNvPr>
          <p:cNvSpPr/>
          <p:nvPr/>
        </p:nvSpPr>
        <p:spPr>
          <a:xfrm>
            <a:off x="3380813" y="8509134"/>
            <a:ext cx="165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Regalare emozioni positive</a:t>
            </a:r>
            <a:endParaRPr lang="it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49453C8-428A-4D46-9A96-BF7586C55F0F}"/>
              </a:ext>
            </a:extLst>
          </p:cNvPr>
          <p:cNvSpPr/>
          <p:nvPr/>
        </p:nvSpPr>
        <p:spPr>
          <a:xfrm>
            <a:off x="4917685" y="8509134"/>
            <a:ext cx="16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it-IT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Sostenere gli atleti e le loro famiglie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028B8C2-DE18-4A4C-B648-5BACBDEDAA69}"/>
              </a:ext>
            </a:extLst>
          </p:cNvPr>
          <p:cNvSpPr/>
          <p:nvPr/>
        </p:nvSpPr>
        <p:spPr>
          <a:xfrm>
            <a:off x="1843940" y="8509134"/>
            <a:ext cx="1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Aumentare l’integrazione e l’accettazione  </a:t>
            </a:r>
            <a:endParaRPr lang="it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D7BC0A4-3546-4453-8E83-D7210B9DD5D4}"/>
              </a:ext>
            </a:extLst>
          </p:cNvPr>
          <p:cNvSpPr/>
          <p:nvPr/>
        </p:nvSpPr>
        <p:spPr>
          <a:xfrm>
            <a:off x="191560" y="7250924"/>
            <a:ext cx="2448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it-CH" sz="1600" b="1">
                <a:solidFill>
                  <a:srgbClr val="676762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Perché partecipare?</a:t>
            </a:r>
            <a:endParaRPr lang="it-CH" sz="1600" b="1">
              <a:solidFill>
                <a:srgbClr val="5B5B50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483771A-88B0-4681-91D2-133109C7AF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41" y="7928671"/>
            <a:ext cx="540000" cy="54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C2B168A-0AE4-4BE1-8D04-629DAE8388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679" y="7925038"/>
            <a:ext cx="540000" cy="54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C1F37659-9C46-460A-8358-373A57D0FA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41" y="7929882"/>
            <a:ext cx="540000" cy="540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DEF0DF5-01FD-44B3-83DE-408F1BB79C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13" y="7931093"/>
            <a:ext cx="540000" cy="5400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08D0D64-B14E-4036-82FD-5F44F93E2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0" y="2574611"/>
            <a:ext cx="1398802" cy="131352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BF3163D-91EE-4187-9431-E001BED3AD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741" y="2840764"/>
            <a:ext cx="3405600" cy="78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30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/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6090" r="-316" b="34283"/>
          <a:stretch/>
        </p:blipFill>
        <p:spPr>
          <a:xfrm>
            <a:off x="0" y="7181850"/>
            <a:ext cx="6879670" cy="273377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A6B5340-61FB-4F3E-B77B-2B6385FC9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4550"/>
            <a:ext cx="6858000" cy="825470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DA830A93-1071-47D5-B6CF-53E9DCB8A031}"/>
              </a:ext>
            </a:extLst>
          </p:cNvPr>
          <p:cNvSpPr/>
          <p:nvPr/>
        </p:nvSpPr>
        <p:spPr>
          <a:xfrm>
            <a:off x="237551" y="1330459"/>
            <a:ext cx="6360873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it-IT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ENTRATE A FAR PARTE DELLA COMUNITÀ SPECIAL OLYMPICS!</a:t>
            </a:r>
          </a:p>
          <a:p>
            <a:pPr algn="ctr">
              <a:spcAft>
                <a:spcPts val="800"/>
              </a:spcAft>
            </a:pPr>
            <a:r>
              <a:rPr lang="it-IT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Vi invitiamo cordialmente a realizzare il vostro progetto di anniversario. È semplicissimo!</a:t>
            </a:r>
            <a:endParaRPr lang="de-CH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12F1E8C-584E-49AE-9091-775E00248787}"/>
              </a:ext>
            </a:extLst>
          </p:cNvPr>
          <p:cNvSpPr/>
          <p:nvPr/>
        </p:nvSpPr>
        <p:spPr>
          <a:xfrm>
            <a:off x="237550" y="2466961"/>
            <a:ext cx="63608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Come si fa a partecipare?</a:t>
            </a:r>
          </a:p>
          <a:p>
            <a:pPr algn="just"/>
            <a:r>
              <a:rPr lang="it-IT" sz="1400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Anche voi o la vostra associazione celebrate un anniversario? State organizzando un evento o producendo qualcosa di speciale? Come privati, come associazione, come istituzione o come azienda: date un segno forte. Il 50th Anniversary di Special </a:t>
            </a:r>
            <a:r>
              <a:rPr lang="it-IT" sz="1400" dirty="0" err="1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Olympics</a:t>
            </a:r>
            <a:r>
              <a:rPr lang="it-IT" sz="1400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 è l’occasione perfetta per realizzare i vostri progetti per una buona causa! Lasciate campo libero alla vostra creatività! Saremo lieti di ricevere iniziative di tutti i tipi.</a:t>
            </a:r>
            <a:endParaRPr lang="fr-CH" sz="1400" dirty="0">
              <a:solidFill>
                <a:srgbClr val="5B5B50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0ECCC2D-5534-4238-BEF6-91A139AEF206}"/>
              </a:ext>
            </a:extLst>
          </p:cNvPr>
          <p:cNvSpPr/>
          <p:nvPr/>
        </p:nvSpPr>
        <p:spPr>
          <a:xfrm>
            <a:off x="223903" y="315496"/>
            <a:ext cx="6360873" cy="738664"/>
          </a:xfrm>
          <a:prstGeom prst="rect">
            <a:avLst/>
          </a:prstGeom>
        </p:spPr>
        <p:txBody>
          <a:bodyPr wrap="square" lIns="108000" rIns="108000">
            <a:spAutoFit/>
          </a:bodyPr>
          <a:lstStyle/>
          <a:p>
            <a:pPr algn="just"/>
            <a:r>
              <a:rPr lang="it-IT" sz="1400" dirty="0">
                <a:solidFill>
                  <a:srgbClr val="676762"/>
                </a:solidFill>
                <a:latin typeface="Ubuntu" panose="020B0504030602030204" pitchFamily="34" charset="0"/>
              </a:rPr>
              <a:t>Nel 2018 lanceremo numerosi progetti per l’anniversario, affinché venga riconosciuto il valore delle persone con disabilità mentale e consentendo loro di vivere esperienze indimenticabili.</a:t>
            </a:r>
            <a:endParaRPr lang="de-CH" sz="1400" dirty="0">
              <a:solidFill>
                <a:srgbClr val="676762"/>
              </a:solidFill>
              <a:latin typeface="Ubuntu" panose="020B050403060203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042917D-8E4E-4DE4-8E53-D9B91EC2107D}"/>
              </a:ext>
            </a:extLst>
          </p:cNvPr>
          <p:cNvSpPr/>
          <p:nvPr/>
        </p:nvSpPr>
        <p:spPr>
          <a:xfrm>
            <a:off x="246636" y="5749477"/>
            <a:ext cx="6338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CH" b="1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Lasciatevi ispirare e partecipate! Maggiori informazioni su </a:t>
            </a:r>
            <a:r>
              <a:rPr lang="it-CH" b="1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  <a:hlinkClick r:id="rId5"/>
              </a:rPr>
              <a:t>www.50anniversary.ch</a:t>
            </a:r>
            <a:endParaRPr lang="it-CH" b="1" dirty="0">
              <a:solidFill>
                <a:srgbClr val="5B5B50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EE3FDAA1-2F48-4C11-A57E-4FEA3AA53B7D}"/>
              </a:ext>
            </a:extLst>
          </p:cNvPr>
          <p:cNvSpPr/>
          <p:nvPr/>
        </p:nvSpPr>
        <p:spPr>
          <a:xfrm>
            <a:off x="1798887" y="5070457"/>
            <a:ext cx="1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it-CH" sz="1400" b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Festa aziendale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94AE839-0FCF-4273-B626-D25C1559596C}"/>
              </a:ext>
            </a:extLst>
          </p:cNvPr>
          <p:cNvSpPr/>
          <p:nvPr/>
        </p:nvSpPr>
        <p:spPr>
          <a:xfrm>
            <a:off x="3303558" y="5064171"/>
            <a:ext cx="1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de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Garden </a:t>
            </a:r>
            <a:r>
              <a:rPr lang="de-CH" sz="1400" b="1" dirty="0" err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party</a:t>
            </a:r>
            <a:endParaRPr lang="de-CH" sz="1400" b="1" dirty="0">
              <a:solidFill>
                <a:srgbClr val="E2001A"/>
              </a:solidFill>
              <a:latin typeface="Ubuntu" panose="020B05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79EAA2DE-EAA3-49ED-841F-CB6D565CF5DC}"/>
              </a:ext>
            </a:extLst>
          </p:cNvPr>
          <p:cNvSpPr/>
          <p:nvPr/>
        </p:nvSpPr>
        <p:spPr>
          <a:xfrm>
            <a:off x="142887" y="5068535"/>
            <a:ext cx="1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it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Corsa sponsorizzata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7CE0DFED-66C2-4664-8AEE-0AD01F113DFC}"/>
              </a:ext>
            </a:extLst>
          </p:cNvPr>
          <p:cNvSpPr/>
          <p:nvPr/>
        </p:nvSpPr>
        <p:spPr>
          <a:xfrm>
            <a:off x="4940662" y="5068535"/>
            <a:ext cx="1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it-CH" sz="1400" b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Vendita di torte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DB3A78EC-7ABC-4B44-BD66-DA9C3DC391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24" y="4479451"/>
            <a:ext cx="540000" cy="540000"/>
          </a:xfrm>
          <a:prstGeom prst="rect">
            <a:avLst/>
          </a:prstGeom>
        </p:spPr>
      </p:pic>
      <p:pic>
        <p:nvPicPr>
          <p:cNvPr id="33" name="Grafik 32" descr="Ballons">
            <a:extLst>
              <a:ext uri="{FF2B5EF4-FFF2-40B4-BE49-F238E27FC236}">
                <a16:creationId xmlns:a16="http://schemas.microsoft.com/office/drawing/2014/main" id="{6E84CEFA-7FF2-4489-AB29-BE9ABAA4D2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2088" y="4477061"/>
            <a:ext cx="540000" cy="5400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1E8C8B96-96B3-4A0A-8086-0708FA4976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558" y="4477061"/>
            <a:ext cx="540000" cy="540000"/>
          </a:xfrm>
          <a:prstGeom prst="rect">
            <a:avLst/>
          </a:prstGeom>
        </p:spPr>
      </p:pic>
      <p:pic>
        <p:nvPicPr>
          <p:cNvPr id="37" name="Grafik 36" descr="Cupcake">
            <a:extLst>
              <a:ext uri="{FF2B5EF4-FFF2-40B4-BE49-F238E27FC236}">
                <a16:creationId xmlns:a16="http://schemas.microsoft.com/office/drawing/2014/main" id="{DF7E6421-930A-4305-946E-8835BB068B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0662" y="4477061"/>
            <a:ext cx="540000" cy="54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D2DC094-A801-48FE-90FA-710EA4DF59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66" y="6438452"/>
            <a:ext cx="2724603" cy="83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2001A"/>
      </a:hlink>
      <a:folHlink>
        <a:srgbClr val="E2001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235</Words>
  <Application>Microsoft Office PowerPoint</Application>
  <PresentationFormat>A4-Papier (210 x 297 mm)</PresentationFormat>
  <Paragraphs>22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Ubuntu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Nadtochiy</dc:creator>
  <cp:lastModifiedBy>Alexandra Nadtochiy</cp:lastModifiedBy>
  <cp:revision>47</cp:revision>
  <dcterms:created xsi:type="dcterms:W3CDTF">2017-07-06T11:20:54Z</dcterms:created>
  <dcterms:modified xsi:type="dcterms:W3CDTF">2017-07-19T10:07:03Z</dcterms:modified>
</cp:coreProperties>
</file>