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4"/>
  </p:notesMasterIdLst>
  <p:sldIdLst>
    <p:sldId id="258" r:id="rId2"/>
    <p:sldId id="259" r:id="rId3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56" userDrawn="1">
          <p15:clr>
            <a:srgbClr val="A4A3A4"/>
          </p15:clr>
        </p15:guide>
        <p15:guide id="2" pos="2160" userDrawn="1">
          <p15:clr>
            <a:srgbClr val="A4A3A4"/>
          </p15:clr>
        </p15:guide>
        <p15:guide id="3" orient="horz" pos="543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2001A"/>
    <a:srgbClr val="676762"/>
    <a:srgbClr val="E3061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 showGuides="1">
      <p:cViewPr varScale="1">
        <p:scale>
          <a:sx n="77" d="100"/>
          <a:sy n="77" d="100"/>
        </p:scale>
        <p:origin x="2994" y="108"/>
      </p:cViewPr>
      <p:guideLst>
        <p:guide orient="horz" pos="3256"/>
        <p:guide pos="2160"/>
        <p:guide orient="horz" pos="543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Relationship Id="rId9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95B02F-DD31-43C2-B5AC-155088356D44}" type="datetimeFigureOut">
              <a:rPr lang="de-DE"/>
              <a:t>19.07.2017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E902BB-9083-4C8F-9E20-ED91497D66C6}" type="slidenum">
              <a:rPr lang="de-DE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896093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E902BB-9083-4C8F-9E20-ED91497D66C6}" type="slidenum">
              <a:rPr lang="de-DE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121703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de-DE"/>
              <a:t>Formatvorlage des Untertitelmasters durch Klicken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B16366-1F52-491E-AB04-6495644C8AD2}" type="datetimeFigureOut">
              <a:rPr lang="de-CH" smtClean="0"/>
              <a:t>19.07.2017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5B10A-8CB6-4BEB-8022-919DF246A42A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4600525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B16366-1F52-491E-AB04-6495644C8AD2}" type="datetimeFigureOut">
              <a:rPr lang="de-CH" smtClean="0"/>
              <a:t>19.07.2017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5B10A-8CB6-4BEB-8022-919DF246A42A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1384753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B16366-1F52-491E-AB04-6495644C8AD2}" type="datetimeFigureOut">
              <a:rPr lang="de-CH" smtClean="0"/>
              <a:t>19.07.2017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5B10A-8CB6-4BEB-8022-919DF246A42A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6221398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B16366-1F52-491E-AB04-6495644C8AD2}" type="datetimeFigureOut">
              <a:rPr lang="de-CH" smtClean="0"/>
              <a:t>19.07.2017</a:t>
            </a:fld>
            <a:endParaRPr lang="de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5B10A-8CB6-4BEB-8022-919DF246A42A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0666983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B16366-1F52-491E-AB04-6495644C8AD2}" type="datetimeFigureOut">
              <a:rPr lang="de-CH" smtClean="0"/>
              <a:t>19.07.2017</a:t>
            </a:fld>
            <a:endParaRPr lang="de-C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5B10A-8CB6-4BEB-8022-919DF246A42A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2554720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B16366-1F52-491E-AB04-6495644C8AD2}" type="datetimeFigureOut">
              <a:rPr lang="de-CH" smtClean="0"/>
              <a:t>19.07.2017</a:t>
            </a:fld>
            <a:endParaRPr lang="de-C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5B10A-8CB6-4BEB-8022-919DF246A42A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0514759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B16366-1F52-491E-AB04-6495644C8AD2}" type="datetimeFigureOut">
              <a:rPr lang="de-CH" smtClean="0"/>
              <a:t>19.07.2017</a:t>
            </a:fld>
            <a:endParaRPr lang="de-C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5B10A-8CB6-4BEB-8022-919DF246A42A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090622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B16366-1F52-491E-AB04-6495644C8AD2}" type="datetimeFigureOut">
              <a:rPr lang="de-CH" smtClean="0"/>
              <a:t>19.07.2017</a:t>
            </a:fld>
            <a:endParaRPr lang="de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5B10A-8CB6-4BEB-8022-919DF246A42A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1680926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B16366-1F52-491E-AB04-6495644C8AD2}" type="datetimeFigureOut">
              <a:rPr lang="de-CH" smtClean="0"/>
              <a:t>19.07.2017</a:t>
            </a:fld>
            <a:endParaRPr lang="de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5B10A-8CB6-4BEB-8022-919DF246A42A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3319415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B16366-1F52-491E-AB04-6495644C8AD2}" type="datetimeFigureOut">
              <a:rPr lang="de-CH" smtClean="0"/>
              <a:t>19.07.2017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5B10A-8CB6-4BEB-8022-919DF246A42A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2065113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B16366-1F52-491E-AB04-6495644C8AD2}" type="datetimeFigureOut">
              <a:rPr lang="de-CH" smtClean="0"/>
              <a:t>19.07.2017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5B10A-8CB6-4BEB-8022-919DF246A42A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2866688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B16366-1F52-491E-AB04-6495644C8AD2}" type="datetimeFigureOut">
              <a:rPr lang="de-CH" smtClean="0"/>
              <a:t>19.07.2017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C5B10A-8CB6-4BEB-8022-919DF246A42A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7062407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openxmlformats.org/officeDocument/2006/relationships/image" Target="../media/image8.png"/><Relationship Id="rId5" Type="http://schemas.openxmlformats.org/officeDocument/2006/relationships/image" Target="../media/image2.png"/><Relationship Id="rId10" Type="http://schemas.openxmlformats.org/officeDocument/2006/relationships/image" Target="../media/image7.png"/><Relationship Id="rId4" Type="http://schemas.microsoft.com/office/2007/relationships/hdphoto" Target="../media/hdphoto1.wdp"/><Relationship Id="rId9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microsoft.com/office/2007/relationships/hdphoto" Target="../media/hdphoto2.wdp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11" Type="http://schemas.openxmlformats.org/officeDocument/2006/relationships/image" Target="../media/image15.svg"/><Relationship Id="rId5" Type="http://schemas.openxmlformats.org/officeDocument/2006/relationships/hyperlink" Target="http://www.50anniversary.ch/fr" TargetMode="External"/><Relationship Id="rId10" Type="http://schemas.openxmlformats.org/officeDocument/2006/relationships/image" Target="../media/image14.png"/><Relationship Id="rId4" Type="http://schemas.openxmlformats.org/officeDocument/2006/relationships/image" Target="../media/image2.png"/><Relationship Id="rId9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>
            <a:extLst/>
          </p:cNvPr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</a:extLst>
          </a:blip>
          <a:srcRect t="15007" r="-102" b="18627"/>
          <a:stretch/>
        </p:blipFill>
        <p:spPr>
          <a:xfrm>
            <a:off x="0" y="-2427"/>
            <a:ext cx="6864967" cy="2989664"/>
          </a:xfrm>
          <a:prstGeom prst="rect">
            <a:avLst/>
          </a:prstGeom>
        </p:spPr>
      </p:pic>
      <p:pic>
        <p:nvPicPr>
          <p:cNvPr id="23" name="Grafik 22">
            <a:extLst>
              <a:ext uri="{FF2B5EF4-FFF2-40B4-BE49-F238E27FC236}">
                <a16:creationId xmlns:a16="http://schemas.microsoft.com/office/drawing/2014/main" id="{FA69FA52-2998-49AF-A1FD-33A5E74ECF9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51296"/>
            <a:ext cx="6861483" cy="8254704"/>
          </a:xfrm>
          <a:prstGeom prst="rect">
            <a:avLst/>
          </a:prstGeom>
        </p:spPr>
      </p:pic>
      <p:sp>
        <p:nvSpPr>
          <p:cNvPr id="8" name="Rechteck 7">
            <a:extLst>
              <a:ext uri="{FF2B5EF4-FFF2-40B4-BE49-F238E27FC236}">
                <a16:creationId xmlns:a16="http://schemas.microsoft.com/office/drawing/2014/main" id="{DA830A93-1071-47D5-B6CF-53E9DCB8A031}"/>
              </a:ext>
            </a:extLst>
          </p:cNvPr>
          <p:cNvSpPr/>
          <p:nvPr>
            <p:extLst>
              <p:ext uri="{D42A27DB-BD31-4B8C-83A1-F6EECF244321}">
                <p14:modId xmlns:p14="http://schemas.microsoft.com/office/powerpoint/2010/main" val="2244962450"/>
              </p:ext>
            </p:extLst>
          </p:nvPr>
        </p:nvSpPr>
        <p:spPr>
          <a:xfrm>
            <a:off x="217922" y="5695950"/>
            <a:ext cx="6393215" cy="1323439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algn="ctr"/>
            <a:r>
              <a:rPr lang="fr-FR" sz="1600" b="1" dirty="0">
                <a:solidFill>
                  <a:srgbClr val="E2001A"/>
                </a:solidFill>
                <a:latin typeface="Ubuntu" panose="020B0504030602030204" pitchFamily="34" charset="0"/>
                <a:cs typeface="Times New Roman" panose="02020603050405020304" pitchFamily="18" charset="0"/>
              </a:rPr>
              <a:t>SPECIAL OLYMPICS CELEBRE SON ANNIVERSAIRE: </a:t>
            </a:r>
          </a:p>
          <a:p>
            <a:pPr algn="ctr"/>
            <a:r>
              <a:rPr lang="fr-FR" sz="1600" b="1" dirty="0">
                <a:solidFill>
                  <a:srgbClr val="E2001A"/>
                </a:solidFill>
                <a:latin typeface="Ubuntu" panose="020B0504030602030204" pitchFamily="34" charset="0"/>
                <a:cs typeface="Times New Roman" panose="02020603050405020304" pitchFamily="18" charset="0"/>
              </a:rPr>
              <a:t>FETEZ LE AVEC LUI!</a:t>
            </a:r>
          </a:p>
          <a:p>
            <a:pPr algn="ctr"/>
            <a:endParaRPr lang="fr-FR" sz="1600" b="1" dirty="0">
              <a:solidFill>
                <a:srgbClr val="E2001A"/>
              </a:solidFill>
              <a:latin typeface="Ubuntu" panose="020B0504030602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800"/>
              </a:spcAft>
            </a:pPr>
            <a:r>
              <a:rPr lang="fr-FR" sz="1600" b="1" dirty="0">
                <a:solidFill>
                  <a:srgbClr val="E2001A"/>
                </a:solidFill>
                <a:latin typeface="Ubuntu" panose="020B0504030602030204" pitchFamily="34" charset="0"/>
                <a:cs typeface="Times New Roman" panose="02020603050405020304" pitchFamily="18" charset="0"/>
              </a:rPr>
              <a:t>Prenez part à cet anniversaire et contribuez ainsi à valoriser les personnes en situation de handicap mental.</a:t>
            </a:r>
            <a:endParaRPr lang="de-CH" sz="1600" b="1" dirty="0">
              <a:solidFill>
                <a:srgbClr val="E2001A"/>
              </a:solidFill>
              <a:latin typeface="Ubuntu" panose="020B05040306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E5EC85E0-2C6B-4E86-870E-9AD1358CCC6F}"/>
              </a:ext>
            </a:extLst>
          </p:cNvPr>
          <p:cNvSpPr/>
          <p:nvPr/>
        </p:nvSpPr>
        <p:spPr>
          <a:xfrm>
            <a:off x="191560" y="3870457"/>
            <a:ext cx="6393216" cy="1600438"/>
          </a:xfrm>
          <a:prstGeom prst="rect">
            <a:avLst/>
          </a:prstGeom>
        </p:spPr>
        <p:txBody>
          <a:bodyPr wrap="square" lIns="108000" rIns="108000">
            <a:spAutoFit/>
          </a:bodyPr>
          <a:lstStyle/>
          <a:p>
            <a:pPr algn="just">
              <a:spcAft>
                <a:spcPts val="0"/>
              </a:spcAft>
            </a:pPr>
            <a:r>
              <a:rPr lang="fr-FR" sz="1400" dirty="0">
                <a:solidFill>
                  <a:srgbClr val="676762"/>
                </a:solidFill>
                <a:latin typeface="Ubuntu" panose="020B0504030602030204" pitchFamily="34" charset="0"/>
                <a:ea typeface="Calibri" panose="020F0502020204030204" pitchFamily="34" charset="0"/>
              </a:rPr>
              <a:t>Fondé en 1968 par Eunice Kennedy Shriver, </a:t>
            </a:r>
            <a:r>
              <a:rPr lang="fr-FR" sz="1400" dirty="0" err="1">
                <a:solidFill>
                  <a:srgbClr val="676762"/>
                </a:solidFill>
                <a:latin typeface="Ubuntu" panose="020B0504030602030204" pitchFamily="34" charset="0"/>
                <a:ea typeface="Calibri" panose="020F0502020204030204" pitchFamily="34" charset="0"/>
              </a:rPr>
              <a:t>Special</a:t>
            </a:r>
            <a:r>
              <a:rPr lang="fr-FR" sz="1400" dirty="0">
                <a:solidFill>
                  <a:srgbClr val="676762"/>
                </a:solidFill>
                <a:latin typeface="Ubuntu" panose="020B0504030602030204" pitchFamily="34" charset="0"/>
                <a:ea typeface="Calibri" panose="020F0502020204030204" pitchFamily="34" charset="0"/>
              </a:rPr>
              <a:t> </a:t>
            </a:r>
            <a:r>
              <a:rPr lang="fr-FR" sz="1400" dirty="0" err="1">
                <a:solidFill>
                  <a:srgbClr val="676762"/>
                </a:solidFill>
                <a:latin typeface="Ubuntu" panose="020B0504030602030204" pitchFamily="34" charset="0"/>
                <a:ea typeface="Calibri" panose="020F0502020204030204" pitchFamily="34" charset="0"/>
              </a:rPr>
              <a:t>Olympics</a:t>
            </a:r>
            <a:r>
              <a:rPr lang="fr-FR" sz="1400" dirty="0">
                <a:solidFill>
                  <a:srgbClr val="676762"/>
                </a:solidFill>
                <a:latin typeface="Ubuntu" panose="020B0504030602030204" pitchFamily="34" charset="0"/>
                <a:ea typeface="Calibri" panose="020F0502020204030204" pitchFamily="34" charset="0"/>
              </a:rPr>
              <a:t> est le plus grand mouvement sportif international pour personnes en situation de handicap mental et de polyhandicap.</a:t>
            </a:r>
            <a:r>
              <a:rPr lang="de-CH" sz="1400" dirty="0">
                <a:solidFill>
                  <a:srgbClr val="676762"/>
                </a:solidFill>
                <a:latin typeface="Ubuntu" panose="020B0504030602030204" pitchFamily="34" charset="0"/>
                <a:ea typeface="Calibri" panose="020F0502020204030204" pitchFamily="34" charset="0"/>
              </a:rPr>
              <a:t> </a:t>
            </a:r>
          </a:p>
          <a:p>
            <a:pPr marL="174625" algn="just">
              <a:spcAft>
                <a:spcPts val="0"/>
              </a:spcAft>
            </a:pPr>
            <a:endParaRPr lang="de-CH" sz="1400" dirty="0">
              <a:solidFill>
                <a:srgbClr val="676762"/>
              </a:solidFill>
              <a:latin typeface="Ubuntu" panose="020B0504030602030204" pitchFamily="34" charset="0"/>
              <a:ea typeface="Calibri" panose="020F0502020204030204" pitchFamily="34" charset="0"/>
            </a:endParaRPr>
          </a:p>
          <a:p>
            <a:pPr algn="just">
              <a:spcAft>
                <a:spcPts val="0"/>
              </a:spcAft>
            </a:pPr>
            <a:r>
              <a:rPr lang="fr-FR" sz="1400" dirty="0">
                <a:solidFill>
                  <a:srgbClr val="676762"/>
                </a:solidFill>
                <a:latin typeface="Ubuntu" panose="020B0504030602030204" pitchFamily="34" charset="0"/>
                <a:ea typeface="Calibri" panose="020F0502020204030204" pitchFamily="34" charset="0"/>
              </a:rPr>
              <a:t>En 2018, il célèbre mondialement son 50e anniversaire car </a:t>
            </a:r>
            <a:r>
              <a:rPr lang="fr-FR" sz="1400" dirty="0" err="1">
                <a:solidFill>
                  <a:srgbClr val="676762"/>
                </a:solidFill>
                <a:latin typeface="Ubuntu" panose="020B0504030602030204" pitchFamily="34" charset="0"/>
                <a:ea typeface="Calibri" panose="020F0502020204030204" pitchFamily="34" charset="0"/>
              </a:rPr>
              <a:t>Special</a:t>
            </a:r>
            <a:r>
              <a:rPr lang="fr-FR" sz="1400" dirty="0">
                <a:solidFill>
                  <a:srgbClr val="676762"/>
                </a:solidFill>
                <a:latin typeface="Ubuntu" panose="020B0504030602030204" pitchFamily="34" charset="0"/>
                <a:ea typeface="Calibri" panose="020F0502020204030204" pitchFamily="34" charset="0"/>
              </a:rPr>
              <a:t> </a:t>
            </a:r>
            <a:r>
              <a:rPr lang="fr-FR" sz="1400" dirty="0" err="1">
                <a:solidFill>
                  <a:srgbClr val="676762"/>
                </a:solidFill>
                <a:latin typeface="Ubuntu" panose="020B0504030602030204" pitchFamily="34" charset="0"/>
                <a:ea typeface="Calibri" panose="020F0502020204030204" pitchFamily="34" charset="0"/>
              </a:rPr>
              <a:t>Olympics</a:t>
            </a:r>
            <a:r>
              <a:rPr lang="fr-FR" sz="1400" dirty="0">
                <a:solidFill>
                  <a:srgbClr val="676762"/>
                </a:solidFill>
                <a:latin typeface="Ubuntu" panose="020B0504030602030204" pitchFamily="34" charset="0"/>
                <a:ea typeface="Calibri" panose="020F0502020204030204" pitchFamily="34" charset="0"/>
              </a:rPr>
              <a:t> est présent dans 169 pays. En cette année d'anniversaire, de nombreuses activités sont organisées dans toute la Suisse.</a:t>
            </a:r>
            <a:endParaRPr lang="de-CH" sz="1400" dirty="0">
              <a:solidFill>
                <a:srgbClr val="676762"/>
              </a:solidFill>
              <a:latin typeface="Ubuntu" panose="020B0504030602030204" pitchFamily="34" charset="0"/>
              <a:ea typeface="Calibri" panose="020F0502020204030204" pitchFamily="34" charset="0"/>
            </a:endParaRPr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BEF27466-69BE-478C-9F13-B4EE1D13D7F0}"/>
              </a:ext>
            </a:extLst>
          </p:cNvPr>
          <p:cNvSpPr/>
          <p:nvPr/>
        </p:nvSpPr>
        <p:spPr>
          <a:xfrm>
            <a:off x="187941" y="8509134"/>
            <a:ext cx="16560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Aft>
                <a:spcPts val="800"/>
              </a:spcAft>
            </a:pPr>
            <a:r>
              <a:rPr lang="fr-FR" sz="1400" b="1" dirty="0">
                <a:solidFill>
                  <a:srgbClr val="E2001A"/>
                </a:solidFill>
                <a:latin typeface="Ubuntu" panose="020B05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Pour promouvoir la santé et la forme physique</a:t>
            </a:r>
            <a:endParaRPr lang="de-CH" sz="1400" b="1" dirty="0">
              <a:solidFill>
                <a:srgbClr val="E2001A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C4D26E5F-B34F-43B2-9709-912C3E5C3861}"/>
              </a:ext>
            </a:extLst>
          </p:cNvPr>
          <p:cNvSpPr/>
          <p:nvPr/>
        </p:nvSpPr>
        <p:spPr>
          <a:xfrm>
            <a:off x="3380813" y="8509134"/>
            <a:ext cx="1692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fr-FR" sz="1400" b="1" dirty="0">
                <a:solidFill>
                  <a:srgbClr val="E2001A"/>
                </a:solidFill>
                <a:latin typeface="Ubuntu" panose="020B05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Pour vivre ensemble des émotions positives</a:t>
            </a:r>
            <a:endParaRPr lang="de-CH" sz="1400" b="1" dirty="0">
              <a:solidFill>
                <a:srgbClr val="E2001A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249453C8-428A-4D46-9A96-BF7586C55F0F}"/>
              </a:ext>
            </a:extLst>
          </p:cNvPr>
          <p:cNvSpPr/>
          <p:nvPr/>
        </p:nvSpPr>
        <p:spPr>
          <a:xfrm>
            <a:off x="4917685" y="8509134"/>
            <a:ext cx="1692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Aft>
                <a:spcPts val="0"/>
              </a:spcAft>
            </a:pPr>
            <a:r>
              <a:rPr lang="fr-FR" sz="1400" b="1" dirty="0">
                <a:solidFill>
                  <a:srgbClr val="E2001A"/>
                </a:solidFill>
                <a:latin typeface="Ubuntu" panose="020B05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Pour soutenir les sportives et les sportifs ainsi que leurs familles</a:t>
            </a:r>
            <a:endParaRPr lang="de-CH" sz="1400" b="1" dirty="0">
              <a:solidFill>
                <a:srgbClr val="E2001A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Rechteck 12">
            <a:extLst>
              <a:ext uri="{FF2B5EF4-FFF2-40B4-BE49-F238E27FC236}">
                <a16:creationId xmlns:a16="http://schemas.microsoft.com/office/drawing/2014/main" id="{8028B8C2-DE18-4A4C-B648-5BACBDEDAA69}"/>
              </a:ext>
            </a:extLst>
          </p:cNvPr>
          <p:cNvSpPr/>
          <p:nvPr/>
        </p:nvSpPr>
        <p:spPr>
          <a:xfrm>
            <a:off x="1843941" y="8509134"/>
            <a:ext cx="16920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fr-FR" sz="1400" b="1" dirty="0">
                <a:solidFill>
                  <a:srgbClr val="E2001A"/>
                </a:solidFill>
                <a:latin typeface="Ubuntu" panose="020B05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Pour promouvoir la reconnaissance et l'égalité </a:t>
            </a:r>
            <a:endParaRPr lang="de-CH" sz="1400" b="1" dirty="0">
              <a:solidFill>
                <a:srgbClr val="E2001A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id="{3D7BC0A4-3546-4453-8E83-D7210B9DD5D4}"/>
              </a:ext>
            </a:extLst>
          </p:cNvPr>
          <p:cNvSpPr/>
          <p:nvPr/>
        </p:nvSpPr>
        <p:spPr>
          <a:xfrm>
            <a:off x="191560" y="7250924"/>
            <a:ext cx="244804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800"/>
              </a:spcAft>
            </a:pPr>
            <a:r>
              <a:rPr lang="fr-CH" sz="1600" b="1">
                <a:solidFill>
                  <a:srgbClr val="676762"/>
                </a:solidFill>
                <a:latin typeface="Ubuntu" panose="020B0504030602030204" pitchFamily="34" charset="0"/>
                <a:cs typeface="Times New Roman" panose="02020603050405020304" pitchFamily="18" charset="0"/>
              </a:rPr>
              <a:t>Pourquoi participer?</a:t>
            </a:r>
            <a:endParaRPr lang="fr-CH" sz="1600" b="1">
              <a:solidFill>
                <a:srgbClr val="5B5B50"/>
              </a:solidFill>
              <a:latin typeface="Ubuntu" panose="020B0504030602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5" name="Grafik 14">
            <a:extLst>
              <a:ext uri="{FF2B5EF4-FFF2-40B4-BE49-F238E27FC236}">
                <a16:creationId xmlns:a16="http://schemas.microsoft.com/office/drawing/2014/main" id="{4483771A-88B0-4681-91D2-133109C7AF8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9941" y="7928671"/>
            <a:ext cx="540000" cy="540000"/>
          </a:xfrm>
          <a:prstGeom prst="rect">
            <a:avLst/>
          </a:prstGeom>
        </p:spPr>
      </p:pic>
      <p:pic>
        <p:nvPicPr>
          <p:cNvPr id="16" name="Grafik 15">
            <a:extLst>
              <a:ext uri="{FF2B5EF4-FFF2-40B4-BE49-F238E27FC236}">
                <a16:creationId xmlns:a16="http://schemas.microsoft.com/office/drawing/2014/main" id="{AC2B168A-0AE4-4BE1-8D04-629DAE83884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5679" y="7925038"/>
            <a:ext cx="540000" cy="540000"/>
          </a:xfrm>
          <a:prstGeom prst="rect">
            <a:avLst/>
          </a:prstGeom>
        </p:spPr>
      </p:pic>
      <p:pic>
        <p:nvPicPr>
          <p:cNvPr id="17" name="Grafik 16">
            <a:extLst>
              <a:ext uri="{FF2B5EF4-FFF2-40B4-BE49-F238E27FC236}">
                <a16:creationId xmlns:a16="http://schemas.microsoft.com/office/drawing/2014/main" id="{C1F37659-9C46-460A-8358-373A57D0FAD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941" y="7929882"/>
            <a:ext cx="540000" cy="540000"/>
          </a:xfrm>
          <a:prstGeom prst="rect">
            <a:avLst/>
          </a:prstGeom>
        </p:spPr>
      </p:pic>
      <p:pic>
        <p:nvPicPr>
          <p:cNvPr id="18" name="Grafik 17">
            <a:extLst>
              <a:ext uri="{FF2B5EF4-FFF2-40B4-BE49-F238E27FC236}">
                <a16:creationId xmlns:a16="http://schemas.microsoft.com/office/drawing/2014/main" id="{2DEF0DF5-01FD-44B3-83DE-408F1BB79CD1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6813" y="7931093"/>
            <a:ext cx="540000" cy="540000"/>
          </a:xfrm>
          <a:prstGeom prst="rect">
            <a:avLst/>
          </a:prstGeom>
        </p:spPr>
      </p:pic>
      <p:pic>
        <p:nvPicPr>
          <p:cNvPr id="24" name="Grafik 23">
            <a:extLst>
              <a:ext uri="{FF2B5EF4-FFF2-40B4-BE49-F238E27FC236}">
                <a16:creationId xmlns:a16="http://schemas.microsoft.com/office/drawing/2014/main" id="{508D0D64-B14E-4036-82FD-5F44F93E245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560" y="2574611"/>
            <a:ext cx="1398802" cy="1313526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D244AC5C-82CE-4C4F-93E5-BB654D23FB2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0" y="2840774"/>
            <a:ext cx="3405545" cy="78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73301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>
            <a:extLst/>
          </p:cNvPr>
          <p:cNvPicPr>
            <a:picLocks noChangeAspect="1"/>
          </p:cNvPicPr>
          <p:nvPr/>
        </p:nvPicPr>
        <p:blipFill rotWithShape="1"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t="6090" r="-316" b="34283"/>
          <a:stretch/>
        </p:blipFill>
        <p:spPr>
          <a:xfrm>
            <a:off x="0" y="7181850"/>
            <a:ext cx="6879670" cy="2733775"/>
          </a:xfrm>
          <a:prstGeom prst="rect">
            <a:avLst/>
          </a:prstGeom>
        </p:spPr>
      </p:pic>
      <p:pic>
        <p:nvPicPr>
          <p:cNvPr id="22" name="Grafik 21">
            <a:extLst>
              <a:ext uri="{FF2B5EF4-FFF2-40B4-BE49-F238E27FC236}">
                <a16:creationId xmlns:a16="http://schemas.microsoft.com/office/drawing/2014/main" id="{4A6B5340-61FB-4F3E-B77B-2B6385FC911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-4550"/>
            <a:ext cx="6858000" cy="8254704"/>
          </a:xfrm>
          <a:prstGeom prst="rect">
            <a:avLst/>
          </a:prstGeom>
        </p:spPr>
      </p:pic>
      <p:sp>
        <p:nvSpPr>
          <p:cNvPr id="8" name="Rechteck 7">
            <a:extLst>
              <a:ext uri="{FF2B5EF4-FFF2-40B4-BE49-F238E27FC236}">
                <a16:creationId xmlns:a16="http://schemas.microsoft.com/office/drawing/2014/main" id="{DA830A93-1071-47D5-B6CF-53E9DCB8A031}"/>
              </a:ext>
            </a:extLst>
          </p:cNvPr>
          <p:cNvSpPr/>
          <p:nvPr/>
        </p:nvSpPr>
        <p:spPr>
          <a:xfrm>
            <a:off x="237551" y="1490879"/>
            <a:ext cx="6360873" cy="9335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800"/>
              </a:spcAft>
            </a:pPr>
            <a:r>
              <a:rPr lang="de-CH" sz="1600" b="1" dirty="0">
                <a:solidFill>
                  <a:srgbClr val="E2001A"/>
                </a:solidFill>
                <a:latin typeface="Ubuntu" panose="020B0504030602030204" pitchFamily="34" charset="0"/>
                <a:cs typeface="Times New Roman" panose="02020603050405020304" pitchFamily="18" charset="0"/>
              </a:rPr>
              <a:t>CONTRIBUEZ A DEVELOPPER SPECIAL OLYMPICS!</a:t>
            </a:r>
          </a:p>
          <a:p>
            <a:pPr algn="ctr">
              <a:spcAft>
                <a:spcPts val="800"/>
              </a:spcAft>
            </a:pPr>
            <a:r>
              <a:rPr lang="fr-FR" sz="1600" b="1" dirty="0">
                <a:solidFill>
                  <a:srgbClr val="E2001A"/>
                </a:solidFill>
                <a:latin typeface="Ubuntu" panose="020B0504030602030204" pitchFamily="34" charset="0"/>
                <a:cs typeface="Times New Roman" panose="02020603050405020304" pitchFamily="18" charset="0"/>
              </a:rPr>
              <a:t>On vous invite chaleureusement à réaliser votre propre projet dans le cadre des 50 ans de </a:t>
            </a:r>
            <a:r>
              <a:rPr lang="fr-FR" sz="1600" b="1" dirty="0" err="1">
                <a:solidFill>
                  <a:srgbClr val="E2001A"/>
                </a:solidFill>
                <a:latin typeface="Ubuntu" panose="020B0504030602030204" pitchFamily="34" charset="0"/>
                <a:cs typeface="Times New Roman" panose="02020603050405020304" pitchFamily="18" charset="0"/>
              </a:rPr>
              <a:t>Special</a:t>
            </a:r>
            <a:r>
              <a:rPr lang="fr-FR" sz="1600" b="1" dirty="0">
                <a:solidFill>
                  <a:srgbClr val="E2001A"/>
                </a:solidFill>
                <a:latin typeface="Ubuntu" panose="020B0504030602030204" pitchFamily="34" charset="0"/>
                <a:cs typeface="Times New Roman" panose="02020603050405020304" pitchFamily="18" charset="0"/>
              </a:rPr>
              <a:t> </a:t>
            </a:r>
            <a:r>
              <a:rPr lang="fr-FR" sz="1600" b="1" dirty="0" err="1">
                <a:solidFill>
                  <a:srgbClr val="E2001A"/>
                </a:solidFill>
                <a:latin typeface="Ubuntu" panose="020B0504030602030204" pitchFamily="34" charset="0"/>
                <a:cs typeface="Times New Roman" panose="02020603050405020304" pitchFamily="18" charset="0"/>
              </a:rPr>
              <a:t>Olympics</a:t>
            </a:r>
            <a:r>
              <a:rPr lang="fr-FR" sz="1600" b="1" dirty="0">
                <a:solidFill>
                  <a:srgbClr val="E2001A"/>
                </a:solidFill>
                <a:latin typeface="Ubuntu" panose="020B0504030602030204" pitchFamily="34" charset="0"/>
                <a:cs typeface="Times New Roman" panose="02020603050405020304" pitchFamily="18" charset="0"/>
              </a:rPr>
              <a:t>. C’est très simple!</a:t>
            </a:r>
            <a:endParaRPr lang="de-CH" sz="1600" b="1" dirty="0">
              <a:solidFill>
                <a:srgbClr val="E2001A"/>
              </a:solidFill>
              <a:latin typeface="Ubuntu" panose="020B05040306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9" name="Rechteck 18">
            <a:extLst>
              <a:ext uri="{FF2B5EF4-FFF2-40B4-BE49-F238E27FC236}">
                <a16:creationId xmlns:a16="http://schemas.microsoft.com/office/drawing/2014/main" id="{E12F1E8C-584E-49AE-9091-775E00248787}"/>
              </a:ext>
            </a:extLst>
          </p:cNvPr>
          <p:cNvSpPr/>
          <p:nvPr/>
        </p:nvSpPr>
        <p:spPr>
          <a:xfrm>
            <a:off x="237550" y="2547171"/>
            <a:ext cx="6360874" cy="14157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CH" sz="1600" b="1">
                <a:solidFill>
                  <a:srgbClr val="5B5B50"/>
                </a:solidFill>
                <a:latin typeface="Ubuntu" panose="020B0504030602030204" pitchFamily="34" charset="0"/>
                <a:cs typeface="Times New Roman" panose="02020603050405020304" pitchFamily="18" charset="0"/>
              </a:rPr>
              <a:t>Comment participer?</a:t>
            </a:r>
          </a:p>
          <a:p>
            <a:pPr algn="just"/>
            <a:r>
              <a:rPr lang="fr-CH" sz="1400">
                <a:solidFill>
                  <a:srgbClr val="5B5B50"/>
                </a:solidFill>
                <a:latin typeface="Ubuntu" panose="020B0504030602030204" pitchFamily="34" charset="0"/>
                <a:cs typeface="Times New Roman" panose="02020603050405020304" pitchFamily="18" charset="0"/>
              </a:rPr>
              <a:t>Votre organisation ou vous-même célébrez aussi un anniversaire? Organisez-vous un événement ou quelque chose de spécial? Le 50e anniversaire de Special Olympics est l’occasion idéale de réaliser vos projets dans le cadre d'une bonne cause! Laissez libre cours à votre créativité. SOSWI est impatient de prendre connaissance de votre projet.</a:t>
            </a:r>
          </a:p>
        </p:txBody>
      </p:sp>
      <p:sp>
        <p:nvSpPr>
          <p:cNvPr id="21" name="Rechteck 20">
            <a:extLst>
              <a:ext uri="{FF2B5EF4-FFF2-40B4-BE49-F238E27FC236}">
                <a16:creationId xmlns:a16="http://schemas.microsoft.com/office/drawing/2014/main" id="{40ECCC2D-5534-4238-BEF6-91A139AEF206}"/>
              </a:ext>
            </a:extLst>
          </p:cNvPr>
          <p:cNvSpPr/>
          <p:nvPr/>
        </p:nvSpPr>
        <p:spPr>
          <a:xfrm>
            <a:off x="223903" y="315496"/>
            <a:ext cx="6360873" cy="954107"/>
          </a:xfrm>
          <a:prstGeom prst="rect">
            <a:avLst/>
          </a:prstGeom>
        </p:spPr>
        <p:txBody>
          <a:bodyPr wrap="square" lIns="108000" rIns="108000">
            <a:spAutoFit/>
          </a:bodyPr>
          <a:lstStyle/>
          <a:p>
            <a:pPr algn="just"/>
            <a:r>
              <a:rPr lang="fr-FR" sz="1400" dirty="0">
                <a:solidFill>
                  <a:srgbClr val="676762"/>
                </a:solidFill>
                <a:latin typeface="Ubuntu" panose="020B0504030602030204" pitchFamily="34" charset="0"/>
              </a:rPr>
              <a:t>En 2018, </a:t>
            </a:r>
            <a:r>
              <a:rPr lang="fr-FR" sz="1400" dirty="0" err="1">
                <a:solidFill>
                  <a:srgbClr val="676762"/>
                </a:solidFill>
                <a:latin typeface="Ubuntu" panose="020B0504030602030204" pitchFamily="34" charset="0"/>
              </a:rPr>
              <a:t>Special</a:t>
            </a:r>
            <a:r>
              <a:rPr lang="fr-FR" sz="1400" dirty="0">
                <a:solidFill>
                  <a:srgbClr val="676762"/>
                </a:solidFill>
                <a:latin typeface="Ubuntu" panose="020B0504030602030204" pitchFamily="34" charset="0"/>
              </a:rPr>
              <a:t> </a:t>
            </a:r>
            <a:r>
              <a:rPr lang="fr-FR" sz="1400" dirty="0" err="1">
                <a:solidFill>
                  <a:srgbClr val="676762"/>
                </a:solidFill>
                <a:latin typeface="Ubuntu" panose="020B0504030602030204" pitchFamily="34" charset="0"/>
              </a:rPr>
              <a:t>Olympics</a:t>
            </a:r>
            <a:r>
              <a:rPr lang="fr-FR" sz="1400" dirty="0">
                <a:solidFill>
                  <a:srgbClr val="676762"/>
                </a:solidFill>
                <a:latin typeface="Ubuntu" panose="020B0504030602030204" pitchFamily="34" charset="0"/>
              </a:rPr>
              <a:t> </a:t>
            </a:r>
            <a:r>
              <a:rPr lang="fr-FR" sz="1400" dirty="0" err="1">
                <a:solidFill>
                  <a:srgbClr val="676762"/>
                </a:solidFill>
                <a:latin typeface="Ubuntu" panose="020B0504030602030204" pitchFamily="34" charset="0"/>
              </a:rPr>
              <a:t>Switzerland</a:t>
            </a:r>
            <a:r>
              <a:rPr lang="fr-FR" sz="1400" dirty="0">
                <a:solidFill>
                  <a:srgbClr val="676762"/>
                </a:solidFill>
                <a:latin typeface="Ubuntu" panose="020B0504030602030204" pitchFamily="34" charset="0"/>
              </a:rPr>
              <a:t> (SOSWI) lance de nombreux projets liés au 50 ans de </a:t>
            </a:r>
            <a:r>
              <a:rPr lang="fr-FR" sz="1400" dirty="0" err="1">
                <a:solidFill>
                  <a:srgbClr val="676762"/>
                </a:solidFill>
                <a:latin typeface="Ubuntu" panose="020B0504030602030204" pitchFamily="34" charset="0"/>
              </a:rPr>
              <a:t>Special</a:t>
            </a:r>
            <a:r>
              <a:rPr lang="fr-FR" sz="1400" dirty="0">
                <a:solidFill>
                  <a:srgbClr val="676762"/>
                </a:solidFill>
                <a:latin typeface="Ubuntu" panose="020B0504030602030204" pitchFamily="34" charset="0"/>
              </a:rPr>
              <a:t> </a:t>
            </a:r>
            <a:r>
              <a:rPr lang="fr-FR" sz="1400" dirty="0" err="1">
                <a:solidFill>
                  <a:srgbClr val="676762"/>
                </a:solidFill>
                <a:latin typeface="Ubuntu" panose="020B0504030602030204" pitchFamily="34" charset="0"/>
              </a:rPr>
              <a:t>Olympics</a:t>
            </a:r>
            <a:r>
              <a:rPr lang="fr-FR" sz="1400" dirty="0">
                <a:solidFill>
                  <a:srgbClr val="676762"/>
                </a:solidFill>
                <a:latin typeface="Ubuntu" panose="020B0504030602030204" pitchFamily="34" charset="0"/>
              </a:rPr>
              <a:t> afin de soutenir les personnes en situation de handicap mental dans leur vie quotidienne et de leur offrir des expériences inoubliables.</a:t>
            </a:r>
            <a:endParaRPr lang="de-CH" sz="1400" dirty="0">
              <a:solidFill>
                <a:srgbClr val="676762"/>
              </a:solidFill>
              <a:latin typeface="Ubuntu" panose="020B0504030602030204" pitchFamily="34" charset="0"/>
            </a:endParaRP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A042917D-8E4E-4DE4-8E53-D9B91EC2107D}"/>
              </a:ext>
            </a:extLst>
          </p:cNvPr>
          <p:cNvSpPr/>
          <p:nvPr/>
        </p:nvSpPr>
        <p:spPr>
          <a:xfrm>
            <a:off x="246636" y="5861771"/>
            <a:ext cx="63381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b="1" dirty="0">
                <a:solidFill>
                  <a:srgbClr val="5B5B50"/>
                </a:solidFill>
                <a:latin typeface="Ubuntu" panose="020B0504030602030204" pitchFamily="34" charset="0"/>
                <a:cs typeface="Times New Roman" panose="02020603050405020304" pitchFamily="18" charset="0"/>
              </a:rPr>
              <a:t>Plus d’informations sur </a:t>
            </a:r>
            <a:r>
              <a:rPr lang="fr-FR" b="1" dirty="0">
                <a:solidFill>
                  <a:srgbClr val="5B5B50"/>
                </a:solidFill>
                <a:latin typeface="Ubuntu" panose="020B0504030602030204" pitchFamily="34" charset="0"/>
                <a:cs typeface="Times New Roman" panose="02020603050405020304" pitchFamily="18" charset="0"/>
                <a:hlinkClick r:id="rId5"/>
              </a:rPr>
              <a:t>www.50anniversary.ch</a:t>
            </a:r>
            <a:endParaRPr lang="de-CH" b="1" dirty="0">
              <a:solidFill>
                <a:srgbClr val="5B5B50"/>
              </a:solidFill>
              <a:latin typeface="Ubuntu" panose="020B05040306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4" name="Rechteck 23">
            <a:extLst>
              <a:ext uri="{FF2B5EF4-FFF2-40B4-BE49-F238E27FC236}">
                <a16:creationId xmlns:a16="http://schemas.microsoft.com/office/drawing/2014/main" id="{EE3FDAA1-2F48-4C11-A57E-4FEA3AA53B7D}"/>
              </a:ext>
            </a:extLst>
          </p:cNvPr>
          <p:cNvSpPr/>
          <p:nvPr/>
        </p:nvSpPr>
        <p:spPr>
          <a:xfrm>
            <a:off x="1798887" y="5070457"/>
            <a:ext cx="1620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Aft>
                <a:spcPts val="800"/>
              </a:spcAft>
            </a:pPr>
            <a:r>
              <a:rPr lang="fr-CH" sz="1400" b="1" dirty="0">
                <a:solidFill>
                  <a:srgbClr val="E2001A"/>
                </a:solidFill>
                <a:latin typeface="Ubuntu" panose="020B05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 anniversaire d’entreprise</a:t>
            </a:r>
          </a:p>
        </p:txBody>
      </p:sp>
      <p:sp>
        <p:nvSpPr>
          <p:cNvPr id="25" name="Rechteck 24">
            <a:extLst>
              <a:ext uri="{FF2B5EF4-FFF2-40B4-BE49-F238E27FC236}">
                <a16:creationId xmlns:a16="http://schemas.microsoft.com/office/drawing/2014/main" id="{E94AE839-0FCF-4273-B626-D25C1559596C}"/>
              </a:ext>
            </a:extLst>
          </p:cNvPr>
          <p:cNvSpPr/>
          <p:nvPr/>
        </p:nvSpPr>
        <p:spPr>
          <a:xfrm>
            <a:off x="3303558" y="5064171"/>
            <a:ext cx="1620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Aft>
                <a:spcPts val="800"/>
              </a:spcAft>
            </a:pPr>
            <a:r>
              <a:rPr lang="de-CH" sz="1400" b="1" dirty="0" err="1">
                <a:solidFill>
                  <a:srgbClr val="E2001A"/>
                </a:solidFill>
                <a:latin typeface="Ubuntu" panose="020B05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Une</a:t>
            </a:r>
            <a:r>
              <a:rPr lang="de-CH" sz="1400" b="1" dirty="0">
                <a:solidFill>
                  <a:srgbClr val="E2001A"/>
                </a:solidFill>
                <a:latin typeface="Ubuntu" panose="020B05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de-CH" sz="1400" b="1" dirty="0" err="1">
                <a:solidFill>
                  <a:srgbClr val="E2001A"/>
                </a:solidFill>
                <a:latin typeface="Ubuntu" panose="020B05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garden</a:t>
            </a:r>
            <a:r>
              <a:rPr lang="de-CH" sz="1400" b="1" dirty="0">
                <a:solidFill>
                  <a:srgbClr val="E2001A"/>
                </a:solidFill>
                <a:latin typeface="Ubuntu" panose="020B05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-party</a:t>
            </a:r>
          </a:p>
        </p:txBody>
      </p:sp>
      <p:sp>
        <p:nvSpPr>
          <p:cNvPr id="30" name="Rechteck 29">
            <a:extLst>
              <a:ext uri="{FF2B5EF4-FFF2-40B4-BE49-F238E27FC236}">
                <a16:creationId xmlns:a16="http://schemas.microsoft.com/office/drawing/2014/main" id="{79EAA2DE-EAA3-49ED-841F-CB6D565CF5DC}"/>
              </a:ext>
            </a:extLst>
          </p:cNvPr>
          <p:cNvSpPr/>
          <p:nvPr/>
        </p:nvSpPr>
        <p:spPr>
          <a:xfrm>
            <a:off x="142887" y="5068535"/>
            <a:ext cx="1656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Aft>
                <a:spcPts val="800"/>
              </a:spcAft>
            </a:pPr>
            <a:r>
              <a:rPr lang="fr-CH" sz="1400" b="1" dirty="0">
                <a:solidFill>
                  <a:srgbClr val="E2001A"/>
                </a:solidFill>
                <a:latin typeface="Ubuntu" panose="020B05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Une course </a:t>
            </a:r>
            <a:r>
              <a:rPr lang="fr-CH" sz="1400" b="1" dirty="0" err="1">
                <a:solidFill>
                  <a:srgbClr val="E2001A"/>
                </a:solidFill>
                <a:latin typeface="Ubuntu" panose="020B05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charity</a:t>
            </a:r>
            <a:endParaRPr lang="fr-CH" sz="1400" b="1" dirty="0">
              <a:solidFill>
                <a:srgbClr val="E2001A"/>
              </a:solidFill>
              <a:latin typeface="Ubuntu" panose="020B05040306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1" name="Rechteck 30">
            <a:extLst>
              <a:ext uri="{FF2B5EF4-FFF2-40B4-BE49-F238E27FC236}">
                <a16:creationId xmlns:a16="http://schemas.microsoft.com/office/drawing/2014/main" id="{7CE0DFED-66C2-4664-8AEE-0AD01F113DFC}"/>
              </a:ext>
            </a:extLst>
          </p:cNvPr>
          <p:cNvSpPr/>
          <p:nvPr/>
        </p:nvSpPr>
        <p:spPr>
          <a:xfrm>
            <a:off x="4940662" y="5068535"/>
            <a:ext cx="1620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Aft>
                <a:spcPts val="800"/>
              </a:spcAft>
            </a:pPr>
            <a:r>
              <a:rPr lang="fr-CH" sz="1400" b="1" dirty="0">
                <a:solidFill>
                  <a:srgbClr val="E2001A"/>
                </a:solidFill>
                <a:latin typeface="Ubuntu" panose="020B05040306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Une vente de gâteaux </a:t>
            </a:r>
          </a:p>
        </p:txBody>
      </p:sp>
      <p:pic>
        <p:nvPicPr>
          <p:cNvPr id="32" name="Grafik 31">
            <a:extLst>
              <a:ext uri="{FF2B5EF4-FFF2-40B4-BE49-F238E27FC236}">
                <a16:creationId xmlns:a16="http://schemas.microsoft.com/office/drawing/2014/main" id="{DB3A78EC-7ABC-4B44-BD66-DA9C3DC3916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224" y="4479451"/>
            <a:ext cx="540000" cy="540000"/>
          </a:xfrm>
          <a:prstGeom prst="rect">
            <a:avLst/>
          </a:prstGeom>
        </p:spPr>
      </p:pic>
      <p:pic>
        <p:nvPicPr>
          <p:cNvPr id="33" name="Grafik 32" descr="Ballons">
            <a:extLst>
              <a:ext uri="{FF2B5EF4-FFF2-40B4-BE49-F238E27FC236}">
                <a16:creationId xmlns:a16="http://schemas.microsoft.com/office/drawing/2014/main" id="{6E84CEFA-7FF2-4489-AB29-BE9ABAA4D20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342088" y="4477061"/>
            <a:ext cx="540000" cy="540000"/>
          </a:xfrm>
          <a:prstGeom prst="rect">
            <a:avLst/>
          </a:prstGeom>
        </p:spPr>
      </p:pic>
      <p:pic>
        <p:nvPicPr>
          <p:cNvPr id="34" name="Grafik 33">
            <a:extLst>
              <a:ext uri="{FF2B5EF4-FFF2-40B4-BE49-F238E27FC236}">
                <a16:creationId xmlns:a16="http://schemas.microsoft.com/office/drawing/2014/main" id="{1E8C8B96-96B3-4A0A-8086-0708FA4976C3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3558" y="4477061"/>
            <a:ext cx="540000" cy="540000"/>
          </a:xfrm>
          <a:prstGeom prst="rect">
            <a:avLst/>
          </a:prstGeom>
        </p:spPr>
      </p:pic>
      <p:pic>
        <p:nvPicPr>
          <p:cNvPr id="37" name="Grafik 36" descr="Cupcake">
            <a:extLst>
              <a:ext uri="{FF2B5EF4-FFF2-40B4-BE49-F238E27FC236}">
                <a16:creationId xmlns:a16="http://schemas.microsoft.com/office/drawing/2014/main" id="{DF7E6421-930A-4305-946E-8835BB068B7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480662" y="4477061"/>
            <a:ext cx="540000" cy="540000"/>
          </a:xfrm>
          <a:prstGeom prst="rect">
            <a:avLst/>
          </a:prstGeom>
        </p:spPr>
      </p:pic>
      <p:pic>
        <p:nvPicPr>
          <p:cNvPr id="16" name="Grafik 15">
            <a:extLst>
              <a:ext uri="{FF2B5EF4-FFF2-40B4-BE49-F238E27FC236}">
                <a16:creationId xmlns:a16="http://schemas.microsoft.com/office/drawing/2014/main" id="{ED2DC094-A801-48FE-90FA-710EA4DF5928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1666" y="6438452"/>
            <a:ext cx="2724603" cy="833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66813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Benutzerdefiniert 5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E2001A"/>
      </a:hlink>
      <a:folHlink>
        <a:srgbClr val="E2001A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123</Words>
  <Application>Microsoft Office PowerPoint</Application>
  <PresentationFormat>A4-Papier (210 x 297 mm)</PresentationFormat>
  <Paragraphs>23</Paragraphs>
  <Slides>2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</vt:i4>
      </vt:variant>
    </vt:vector>
  </HeadingPairs>
  <TitlesOfParts>
    <vt:vector size="8" baseType="lpstr">
      <vt:lpstr>Arial</vt:lpstr>
      <vt:lpstr>Calibri</vt:lpstr>
      <vt:lpstr>Calibri Light</vt:lpstr>
      <vt:lpstr>Times New Roman</vt:lpstr>
      <vt:lpstr>Ubuntu</vt:lpstr>
      <vt:lpstr>Office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Alexandra Nadtochiy</dc:creator>
  <cp:lastModifiedBy>Alexandra Nadtochiy</cp:lastModifiedBy>
  <cp:revision>45</cp:revision>
  <dcterms:created xsi:type="dcterms:W3CDTF">2017-07-06T11:20:54Z</dcterms:created>
  <dcterms:modified xsi:type="dcterms:W3CDTF">2017-07-19T10:14:37Z</dcterms:modified>
</cp:coreProperties>
</file>